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4" r:id="rId4"/>
    <p:sldId id="276" r:id="rId5"/>
    <p:sldId id="267" r:id="rId6"/>
    <p:sldId id="270" r:id="rId7"/>
    <p:sldId id="271" r:id="rId8"/>
    <p:sldId id="283" r:id="rId9"/>
    <p:sldId id="272" r:id="rId10"/>
    <p:sldId id="278" r:id="rId11"/>
    <p:sldId id="273" r:id="rId12"/>
    <p:sldId id="274" r:id="rId13"/>
    <p:sldId id="280" r:id="rId14"/>
    <p:sldId id="281" r:id="rId15"/>
    <p:sldId id="259" r:id="rId16"/>
    <p:sldId id="282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91C8-3160-4869-AAE4-32306231F864}" type="datetimeFigureOut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DC352-678D-4882-97D2-72B6C29F27CF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DC352-678D-4882-97D2-72B6C29F27CF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4F4-86BD-44BA-B922-6ED46C46FEAE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99C3-3F45-4BE8-B3F7-B86792C0C49A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4AC4-630E-42DB-B993-01FBB011032B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436-4A99-473C-A520-C9C62C4D27BA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CE98-A579-4398-9D6D-43B8EBB7F6C5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E214-4B1D-4F32-8D88-FD495715FA1D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C2EA-C6A8-4011-81DC-BAA2268D9CA0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FEA-F64E-47DA-8D45-E559ADF23E68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246A-E70B-4AE5-BC78-27D74C89BDD5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2ADA-8187-4C34-B26C-C006A71639E9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1CA1-2D3B-4E1A-AF74-E1955998ECB1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contrast="-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Fases</a:t>
            </a:r>
            <a:r>
              <a:rPr lang="en-US" dirty="0" smtClean="0"/>
              <a:t> do Inferno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BF44-34F6-4DD9-8700-EDA91A737F26}" type="datetime1">
              <a:rPr lang="pt-BR" smtClean="0"/>
              <a:pPr/>
              <a:t>06/09/2015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1DAB215-7DB2-4DAA-9675-8EE31E5C7768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jpeg"/><Relationship Id="rId7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Autofit/>
          </a:bodyPr>
          <a:lstStyle/>
          <a:p>
            <a:r>
              <a:rPr lang="pt-BR" sz="5400" dirty="0" smtClean="0"/>
              <a:t>O ENSINAMENTO DO INFERNO</a:t>
            </a:r>
            <a:endParaRPr lang="pt-B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Estudo sobre a revelação progressiva do lugar chamado Inferno.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1043608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1" name="Group 20"/>
          <p:cNvGrpSpPr/>
          <p:nvPr/>
        </p:nvGrpSpPr>
        <p:grpSpPr>
          <a:xfrm>
            <a:off x="2530262" y="2852937"/>
            <a:ext cx="4032448" cy="1368152"/>
            <a:chOff x="2530262" y="2852937"/>
            <a:chExt cx="4032448" cy="1368152"/>
          </a:xfrm>
        </p:grpSpPr>
        <p:pic>
          <p:nvPicPr>
            <p:cNvPr id="23" name="Picture 22" descr="imag2es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0262" y="2852937"/>
              <a:ext cx="4032448" cy="1368152"/>
            </a:xfrm>
            <a:prstGeom prst="rect">
              <a:avLst/>
            </a:prstGeom>
          </p:spPr>
        </p:pic>
        <p:pic>
          <p:nvPicPr>
            <p:cNvPr id="24" name="Picture 23" descr="mossy-bat-tombstone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87498" y="2978628"/>
              <a:ext cx="740964" cy="1058520"/>
            </a:xfrm>
            <a:prstGeom prst="rect">
              <a:avLst/>
            </a:prstGeom>
          </p:spPr>
        </p:pic>
      </p:grpSp>
      <p:pic>
        <p:nvPicPr>
          <p:cNvPr id="46" name="Picture 45" descr="hymns-about-heav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4758" y="1484784"/>
            <a:ext cx="2309242" cy="1385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4.  O que sabemos hoje.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8414" y="42289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HADES</a:t>
            </a:r>
            <a:endParaRPr lang="pt-BR" sz="6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79712" y="55892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“Inferno”</a:t>
            </a:r>
            <a:endParaRPr lang="pt-BR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1907704" y="5157192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7" name="Picture 26" descr="8iG6kyK51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668344" y="1628800"/>
            <a:ext cx="377610" cy="1058720"/>
          </a:xfrm>
          <a:prstGeom prst="rect">
            <a:avLst/>
          </a:prstGeom>
        </p:spPr>
      </p:pic>
      <p:pic>
        <p:nvPicPr>
          <p:cNvPr id="48" name="Picture 47" descr="8iG6kyK512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8172400" y="1556792"/>
            <a:ext cx="308194" cy="864096"/>
          </a:xfrm>
          <a:prstGeom prst="rect">
            <a:avLst/>
          </a:prstGeom>
        </p:spPr>
      </p:pic>
      <p:pic>
        <p:nvPicPr>
          <p:cNvPr id="42" name="Picture 41" descr="mossy-bat-tombston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978628"/>
            <a:ext cx="740964" cy="105852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683568" y="1484784"/>
            <a:ext cx="3379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Quando um homem salvo morre...</a:t>
            </a:r>
            <a:endParaRPr lang="pt-BR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79512" y="3019828"/>
            <a:ext cx="3379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“...seu corpo está enterrado,...</a:t>
            </a:r>
            <a:endParaRPr lang="pt-BR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804248" y="306896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...mas a sua alma vai para o Céu.</a:t>
            </a:r>
            <a:endParaRPr lang="pt-BR" sz="2400" b="1" dirty="0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22" name="Picture 21" descr="8iG6kyK5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6799307">
            <a:off x="4794703" y="2932918"/>
            <a:ext cx="524893" cy="1471662"/>
          </a:xfrm>
          <a:prstGeom prst="rect">
            <a:avLst/>
          </a:prstGeom>
        </p:spPr>
      </p:pic>
      <p:pic>
        <p:nvPicPr>
          <p:cNvPr id="31" name="Picture 30" descr="8iG6kyK51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4481525" y="2799395"/>
            <a:ext cx="504056" cy="1475234"/>
          </a:xfrm>
          <a:prstGeom prst="rect">
            <a:avLst/>
          </a:prstGeom>
        </p:spPr>
      </p:pic>
      <p:pic>
        <p:nvPicPr>
          <p:cNvPr id="34" name="Picture 33" descr="8iG6kyK51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54024" y="1356266"/>
            <a:ext cx="504056" cy="1475234"/>
          </a:xfrm>
          <a:prstGeom prst="rect">
            <a:avLst/>
          </a:prstGeom>
        </p:spPr>
      </p:pic>
      <p:pic>
        <p:nvPicPr>
          <p:cNvPr id="35" name="Picture 34" descr="8iG6kyK5T.png"/>
          <p:cNvPicPr>
            <a:picLocks noChangeAspect="1"/>
          </p:cNvPicPr>
          <p:nvPr/>
        </p:nvPicPr>
        <p:blipFill>
          <a:blip r:embed="rId7" cstate="print">
            <a:lum contrast="-60000"/>
          </a:blip>
          <a:stretch>
            <a:fillRect/>
          </a:stretch>
        </p:blipFill>
        <p:spPr>
          <a:xfrm>
            <a:off x="2797287" y="5313997"/>
            <a:ext cx="432046" cy="1211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043608" y="148478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Creio que é o mesmo lugar do que o Abismo em Apocalipse </a:t>
            </a:r>
            <a:r>
              <a:rPr lang="pt-BR" sz="2400" b="1" dirty="0" smtClean="0"/>
              <a:t>onde </a:t>
            </a:r>
            <a:r>
              <a:rPr lang="pt-BR" sz="2400" b="1" dirty="0" smtClean="0"/>
              <a:t>anjos são guardados para um tarefa especial.</a:t>
            </a:r>
            <a:endParaRPr lang="pt-BR" sz="2400" b="1" dirty="0"/>
          </a:p>
        </p:txBody>
      </p:sp>
      <p:sp>
        <p:nvSpPr>
          <p:cNvPr id="30" name="Trapezoid 29"/>
          <p:cNvSpPr/>
          <p:nvPr/>
        </p:nvSpPr>
        <p:spPr>
          <a:xfrm>
            <a:off x="1043608" y="2868978"/>
            <a:ext cx="7200800" cy="2000182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5.  O que aprendemos sobre os anjos?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19872" y="37890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“Inferno”</a:t>
            </a:r>
            <a:endParaRPr lang="pt-BR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3425354" y="3356992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ctangle 23"/>
          <p:cNvSpPr/>
          <p:nvPr/>
        </p:nvSpPr>
        <p:spPr>
          <a:xfrm>
            <a:off x="3851920" y="4869160"/>
            <a:ext cx="1440160" cy="19888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TextBox 30"/>
          <p:cNvSpPr txBox="1"/>
          <p:nvPr/>
        </p:nvSpPr>
        <p:spPr>
          <a:xfrm>
            <a:off x="971600" y="1677397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Aprendemos que </a:t>
            </a:r>
            <a:r>
              <a:rPr lang="pt-BR" sz="2400" b="1" dirty="0" smtClean="0"/>
              <a:t>há um </a:t>
            </a:r>
            <a:r>
              <a:rPr lang="pt-BR" sz="2400" b="1" dirty="0" smtClean="0"/>
              <a:t>lugar </a:t>
            </a:r>
            <a:r>
              <a:rPr lang="pt-BR" sz="2400" b="1" smtClean="0"/>
              <a:t>chamado </a:t>
            </a:r>
            <a:r>
              <a:rPr lang="pt-BR" sz="2400" b="1" smtClean="0"/>
              <a:t>Tártaro, onde </a:t>
            </a:r>
            <a:r>
              <a:rPr lang="pt-BR" sz="2400" b="1" dirty="0" smtClean="0"/>
              <a:t>certos anjos são presos esperando o seu juízo.</a:t>
            </a:r>
            <a:endParaRPr lang="pt-BR" sz="2400" b="1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39" name="TextBox 38"/>
          <p:cNvSpPr txBox="1"/>
          <p:nvPr/>
        </p:nvSpPr>
        <p:spPr>
          <a:xfrm>
            <a:off x="2036222" y="5445224"/>
            <a:ext cx="1311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TÁRTARO</a:t>
            </a:r>
            <a:endParaRPr lang="pt-BR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84168" y="5404212"/>
            <a:ext cx="1303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ABISMO</a:t>
            </a:r>
            <a:endParaRPr lang="pt-BR" sz="2000" b="1" dirty="0"/>
          </a:p>
        </p:txBody>
      </p:sp>
      <p:pic>
        <p:nvPicPr>
          <p:cNvPr id="19" name="Picture 18" descr="Pictur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67944" y="5291192"/>
            <a:ext cx="1070919" cy="1252151"/>
          </a:xfrm>
          <a:prstGeom prst="rect">
            <a:avLst/>
          </a:prstGeom>
        </p:spPr>
      </p:pic>
      <p:pic>
        <p:nvPicPr>
          <p:cNvPr id="20" name="Picture 19" descr="8iG6kyK5T.png"/>
          <p:cNvPicPr>
            <a:picLocks noChangeAspect="1"/>
          </p:cNvPicPr>
          <p:nvPr/>
        </p:nvPicPr>
        <p:blipFill>
          <a:blip r:embed="rId3" cstate="print">
            <a:lum contrast="-60000"/>
          </a:blip>
          <a:stretch>
            <a:fillRect/>
          </a:stretch>
        </p:blipFill>
        <p:spPr>
          <a:xfrm>
            <a:off x="4343490" y="3501008"/>
            <a:ext cx="432046" cy="1211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0" grpId="0" animBg="1"/>
      <p:bldP spid="36" grpId="0"/>
      <p:bldP spid="26" grpId="0" animBg="1"/>
      <p:bldP spid="24" grpId="0" animBg="1"/>
      <p:bldP spid="31" grpId="0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6.  O Grande Trono </a:t>
            </a:r>
            <a:r>
              <a:rPr lang="pt-BR" sz="2800" dirty="0" smtClean="0"/>
              <a:t>Branco</a:t>
            </a:r>
            <a:r>
              <a:rPr lang="pt-BR" sz="2800" dirty="0" smtClean="0"/>
              <a:t>. </a:t>
            </a:r>
          </a:p>
        </p:txBody>
      </p:sp>
      <p:sp>
        <p:nvSpPr>
          <p:cNvPr id="30" name="Trapezoid 29"/>
          <p:cNvSpPr/>
          <p:nvPr/>
        </p:nvSpPr>
        <p:spPr>
          <a:xfrm>
            <a:off x="4252938" y="4365104"/>
            <a:ext cx="4176464" cy="2294611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ctangle 25"/>
          <p:cNvSpPr/>
          <p:nvPr/>
        </p:nvSpPr>
        <p:spPr>
          <a:xfrm>
            <a:off x="4772492" y="5723611"/>
            <a:ext cx="1294704" cy="909185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33" name="Picture 32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484784"/>
            <a:ext cx="2496277" cy="187220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79512" y="4221088"/>
            <a:ext cx="3600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 morte e o inferno... </a:t>
            </a:r>
          </a:p>
          <a:p>
            <a:pPr algn="ctr"/>
            <a:endParaRPr lang="pt-BR" b="1" dirty="0"/>
          </a:p>
          <a:p>
            <a:pPr algn="ctr"/>
            <a:r>
              <a:rPr lang="pt-BR" sz="2400" b="1" dirty="0" smtClean="0"/>
              <a:t>Morte = Corpos</a:t>
            </a:r>
          </a:p>
          <a:p>
            <a:pPr algn="ctr"/>
            <a:r>
              <a:rPr lang="pt-BR" sz="2400" b="1" dirty="0" smtClean="0"/>
              <a:t>Inferno = Almas</a:t>
            </a:r>
          </a:p>
          <a:p>
            <a:pPr algn="ctr"/>
            <a:endParaRPr lang="pt-BR" b="1" dirty="0"/>
          </a:p>
          <a:p>
            <a:pPr algn="ctr"/>
            <a:r>
              <a:rPr lang="pt-BR" sz="2400" b="1" dirty="0" smtClean="0"/>
              <a:t>...deram os mortos que neles havia.</a:t>
            </a:r>
            <a:endParaRPr lang="pt-BR" sz="2400" b="1" dirty="0"/>
          </a:p>
        </p:txBody>
      </p:sp>
      <p:pic>
        <p:nvPicPr>
          <p:cNvPr id="49" name="Picture 48" descr="8iG6kyK5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6493" y="3429000"/>
            <a:ext cx="322079" cy="936104"/>
          </a:xfrm>
          <a:prstGeom prst="rect">
            <a:avLst/>
          </a:prstGeom>
        </p:spPr>
      </p:pic>
      <p:pic>
        <p:nvPicPr>
          <p:cNvPr id="52" name="Picture 51" descr="8iG6kyK5T.png"/>
          <p:cNvPicPr>
            <a:picLocks noChangeAspect="1"/>
          </p:cNvPicPr>
          <p:nvPr/>
        </p:nvPicPr>
        <p:blipFill>
          <a:blip r:embed="rId3" cstate="print">
            <a:lum contrast="-70000"/>
          </a:blip>
          <a:stretch>
            <a:fillRect/>
          </a:stretch>
        </p:blipFill>
        <p:spPr>
          <a:xfrm>
            <a:off x="4390558" y="3492769"/>
            <a:ext cx="250588" cy="728319"/>
          </a:xfrm>
          <a:prstGeom prst="rect">
            <a:avLst/>
          </a:prstGeom>
        </p:spPr>
      </p:pic>
      <p:pic>
        <p:nvPicPr>
          <p:cNvPr id="17" name="Picture 16" descr="8iG6kyK5T.pn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>
            <a:off x="5311164" y="5779750"/>
            <a:ext cx="264624" cy="741937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091554" y="4365105"/>
            <a:ext cx="2376264" cy="792087"/>
            <a:chOff x="2530262" y="2852937"/>
            <a:chExt cx="4032448" cy="1368152"/>
          </a:xfrm>
        </p:grpSpPr>
        <p:grpSp>
          <p:nvGrpSpPr>
            <p:cNvPr id="19" name="Group 18"/>
            <p:cNvGrpSpPr/>
            <p:nvPr/>
          </p:nvGrpSpPr>
          <p:grpSpPr>
            <a:xfrm>
              <a:off x="2530262" y="2852937"/>
              <a:ext cx="4032448" cy="1368152"/>
              <a:chOff x="2530262" y="2852937"/>
              <a:chExt cx="4032448" cy="1368152"/>
            </a:xfrm>
          </p:grpSpPr>
          <p:pic>
            <p:nvPicPr>
              <p:cNvPr id="20" name="Picture 19" descr="imag2es1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530262" y="2852937"/>
                <a:ext cx="4032448" cy="1368152"/>
              </a:xfrm>
              <a:prstGeom prst="rect">
                <a:avLst/>
              </a:prstGeom>
            </p:spPr>
          </p:pic>
          <p:pic>
            <p:nvPicPr>
              <p:cNvPr id="21" name="Picture 20" descr="mossy-bat-tombstone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587498" y="2978628"/>
                <a:ext cx="740964" cy="1058520"/>
              </a:xfrm>
              <a:prstGeom prst="rect">
                <a:avLst/>
              </a:prstGeom>
            </p:spPr>
          </p:pic>
        </p:grpSp>
        <p:pic>
          <p:nvPicPr>
            <p:cNvPr id="22" name="Picture 21" descr="mossy-bat-tombstone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7784" y="2978628"/>
              <a:ext cx="740964" cy="1058520"/>
            </a:xfrm>
            <a:prstGeom prst="rect">
              <a:avLst/>
            </a:prstGeom>
          </p:spPr>
        </p:pic>
      </p:grpSp>
      <p:pic>
        <p:nvPicPr>
          <p:cNvPr id="43" name="Picture 42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799307">
            <a:off x="6343199" y="4378613"/>
            <a:ext cx="315590" cy="85356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621090" y="4520455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Morte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5062" y="5987399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Inferno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39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6.  O Grande Trono Blanco. 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25" name="Picture 24" descr="img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717032"/>
            <a:ext cx="2336438" cy="2736304"/>
          </a:xfrm>
          <a:prstGeom prst="rect">
            <a:avLst/>
          </a:prstGeom>
        </p:spPr>
      </p:pic>
      <p:pic>
        <p:nvPicPr>
          <p:cNvPr id="33" name="Picture 32" descr="hq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484784"/>
            <a:ext cx="2496277" cy="187220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255824" y="4211340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 abriram-se os livros. E os mortos foram julgados pelas coisas que estavam escritas nos livros, e foram julgados cada um segundo as suas obras.</a:t>
            </a:r>
            <a:endParaRPr lang="pt-BR" sz="2400" b="1" dirty="0"/>
          </a:p>
        </p:txBody>
      </p:sp>
      <p:pic>
        <p:nvPicPr>
          <p:cNvPr id="49" name="Picture 48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6493" y="3429000"/>
            <a:ext cx="322079" cy="936104"/>
          </a:xfrm>
          <a:prstGeom prst="rect">
            <a:avLst/>
          </a:prstGeom>
        </p:spPr>
      </p:pic>
      <p:pic>
        <p:nvPicPr>
          <p:cNvPr id="52" name="Picture 51" descr="8iG6kyK5T.png"/>
          <p:cNvPicPr>
            <a:picLocks noChangeAspect="1"/>
          </p:cNvPicPr>
          <p:nvPr/>
        </p:nvPicPr>
        <p:blipFill>
          <a:blip r:embed="rId4" cstate="print">
            <a:lum contrast="-70000"/>
          </a:blip>
          <a:stretch>
            <a:fillRect/>
          </a:stretch>
        </p:blipFill>
        <p:spPr>
          <a:xfrm>
            <a:off x="4390558" y="3492769"/>
            <a:ext cx="250588" cy="72831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91879" y="5675056"/>
            <a:ext cx="5246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Este julgamento era para determinar o grau de sofrimento eterno que cada um iria realizar.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6.  O Grande Trono Blanco. 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28" name="Picture 27" descr="lake-of-fir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941168"/>
            <a:ext cx="4032448" cy="1584175"/>
          </a:xfrm>
          <a:prstGeom prst="rect">
            <a:avLst/>
          </a:prstGeom>
        </p:spPr>
      </p:pic>
      <p:pic>
        <p:nvPicPr>
          <p:cNvPr id="31" name="Picture 30" descr="lake-of-fire-unsav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5928" y="3434482"/>
            <a:ext cx="2004999" cy="1351942"/>
          </a:xfrm>
          <a:prstGeom prst="rect">
            <a:avLst/>
          </a:prstGeom>
        </p:spPr>
      </p:pic>
      <p:pic>
        <p:nvPicPr>
          <p:cNvPr id="33" name="Picture 32" descr="hq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1484784"/>
            <a:ext cx="2496277" cy="187220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23528" y="3596823"/>
            <a:ext cx="3255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Aqueles que não foram achados </a:t>
            </a:r>
            <a:r>
              <a:rPr lang="pt-BR" sz="2400" b="1" dirty="0" smtClean="0"/>
              <a:t>escritos </a:t>
            </a:r>
            <a:r>
              <a:rPr lang="pt-BR" sz="2400" b="1" dirty="0" smtClean="0"/>
              <a:t>no livro da vida,...</a:t>
            </a:r>
            <a:endParaRPr lang="pt-BR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87020" y="3666004"/>
            <a:ext cx="322079" cy="936104"/>
            <a:chOff x="4356493" y="3429000"/>
            <a:chExt cx="322079" cy="936104"/>
          </a:xfrm>
        </p:grpSpPr>
        <p:pic>
          <p:nvPicPr>
            <p:cNvPr id="49" name="Picture 48" descr="8iG6kyK5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56493" y="3429000"/>
              <a:ext cx="322079" cy="936104"/>
            </a:xfrm>
            <a:prstGeom prst="rect">
              <a:avLst/>
            </a:prstGeom>
          </p:spPr>
        </p:pic>
        <p:pic>
          <p:nvPicPr>
            <p:cNvPr id="52" name="Picture 51" descr="8iG6kyK5T.png"/>
            <p:cNvPicPr>
              <a:picLocks noChangeAspect="1"/>
            </p:cNvPicPr>
            <p:nvPr/>
          </p:nvPicPr>
          <p:blipFill>
            <a:blip r:embed="rId5" cstate="print">
              <a:lum contrast="-70000"/>
            </a:blip>
            <a:stretch>
              <a:fillRect/>
            </a:stretch>
          </p:blipFill>
          <p:spPr>
            <a:xfrm>
              <a:off x="4390558" y="3492769"/>
              <a:ext cx="250588" cy="728319"/>
            </a:xfrm>
            <a:prstGeom prst="rect">
              <a:avLst/>
            </a:prstGeom>
          </p:spPr>
        </p:pic>
      </p:grpSp>
      <p:pic>
        <p:nvPicPr>
          <p:cNvPr id="12" name="Picture 11" descr="1_book-of-lif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941168"/>
            <a:ext cx="4032448" cy="16291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52120" y="34290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...foram lançados...</a:t>
            </a:r>
            <a:endParaRPr lang="pt-BR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63666" y="45410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...no lago de fogo.</a:t>
            </a:r>
            <a:endParaRPr lang="pt-BR" sz="2400" b="1" dirty="0"/>
          </a:p>
        </p:txBody>
      </p:sp>
      <p:sp>
        <p:nvSpPr>
          <p:cNvPr id="16" name="Bent Arrow 15"/>
          <p:cNvSpPr/>
          <p:nvPr/>
        </p:nvSpPr>
        <p:spPr>
          <a:xfrm rot="5400000">
            <a:off x="6091680" y="3447002"/>
            <a:ext cx="792088" cy="1620180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200" dirty="0" smtClean="0"/>
              <a:t>O que tudo isso têm haver com a sua vida?</a:t>
            </a:r>
          </a:p>
          <a:p>
            <a:pPr>
              <a:buNone/>
            </a:pPr>
            <a:endParaRPr lang="pt-BR" sz="2800" dirty="0"/>
          </a:p>
          <a:p>
            <a:pPr>
              <a:buAutoNum type="arabicPeriod"/>
            </a:pPr>
            <a:r>
              <a:rPr lang="pt-BR" sz="3100" dirty="0" smtClean="0"/>
              <a:t>Tem certeza que seu nome está no livro da vida?</a:t>
            </a:r>
          </a:p>
          <a:p>
            <a:pPr>
              <a:buAutoNum type="arabicPeriod"/>
            </a:pPr>
            <a:endParaRPr lang="pt-BR" sz="3100" dirty="0" smtClean="0"/>
          </a:p>
          <a:p>
            <a:pPr>
              <a:buAutoNum type="arabicPeriod"/>
            </a:pPr>
            <a:r>
              <a:rPr lang="pt-BR" sz="3100" dirty="0" smtClean="0"/>
              <a:t>Está fazendo </a:t>
            </a:r>
            <a:r>
              <a:rPr lang="pt-BR" sz="3100" dirty="0" smtClean="0"/>
              <a:t>sua </a:t>
            </a:r>
            <a:r>
              <a:rPr lang="pt-BR" sz="3100" dirty="0" smtClean="0"/>
              <a:t>parte para avisar outros do seu perigo?</a:t>
            </a:r>
          </a:p>
          <a:p>
            <a:pPr>
              <a:buAutoNum type="arabicPeriod"/>
            </a:pPr>
            <a:endParaRPr lang="pt-B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000" dirty="0" smtClean="0"/>
              <a:t>Versículos  Selecionados</a:t>
            </a:r>
          </a:p>
          <a:p>
            <a:pPr algn="ctr">
              <a:buNone/>
            </a:pPr>
            <a:r>
              <a:rPr lang="pt-BR" sz="2000" dirty="0" smtClean="0"/>
              <a:t>Slide 3:</a:t>
            </a:r>
          </a:p>
          <a:p>
            <a:pPr>
              <a:buNone/>
            </a:pPr>
            <a:r>
              <a:rPr lang="pt-BR" sz="2000" dirty="0" smtClean="0"/>
              <a:t>Seol é </a:t>
            </a:r>
            <a:r>
              <a:rPr lang="pt-BR" sz="2000" dirty="0" smtClean="0"/>
              <a:t>traduzido:</a:t>
            </a:r>
            <a:endParaRPr lang="pt-BR" sz="2000" dirty="0" smtClean="0"/>
          </a:p>
          <a:p>
            <a:r>
              <a:rPr lang="pt-BR" sz="2000" dirty="0" smtClean="0"/>
              <a:t>Sepultura - Gênesis 44:31, 1 Samuel 2:6,  1 Reis 2:6,  Jó 7:9,  etc.</a:t>
            </a:r>
          </a:p>
          <a:p>
            <a:r>
              <a:rPr lang="pt-BR" sz="2000" dirty="0" smtClean="0"/>
              <a:t>Abismo – Números 16:30 e Números 16:33.</a:t>
            </a:r>
          </a:p>
          <a:p>
            <a:r>
              <a:rPr lang="pt-BR" sz="2000" dirty="0" smtClean="0"/>
              <a:t>Cova - Ezequiel 31:16, Ezequiel.32:24</a:t>
            </a:r>
          </a:p>
          <a:p>
            <a:r>
              <a:rPr lang="pt-BR" sz="2000" dirty="0" smtClean="0"/>
              <a:t>Inferno – Salmos 9:17, Salmos 16:10,  Salmos 49:15 , etc.</a:t>
            </a:r>
          </a:p>
          <a:p>
            <a:pPr>
              <a:buNone/>
            </a:pPr>
            <a:r>
              <a:rPr lang="pt-BR" sz="2000" dirty="0" smtClean="0"/>
              <a:t>Sepultura também é </a:t>
            </a:r>
            <a:r>
              <a:rPr lang="pt-BR" sz="2000" dirty="0" smtClean="0"/>
              <a:t>chamada:  </a:t>
            </a:r>
            <a:r>
              <a:rPr lang="pt-BR" sz="2000" dirty="0" smtClean="0"/>
              <a:t>Morte - Provérbios 9:18,  Isaías 14:9, Isaías 28:15, Isaías 28:18, Ezequiel 32:21, etc.</a:t>
            </a:r>
          </a:p>
          <a:p>
            <a:pPr>
              <a:buNone/>
            </a:pPr>
            <a:r>
              <a:rPr lang="pt-BR" sz="2000" dirty="0" smtClean="0"/>
              <a:t>Inferno também é chamado:</a:t>
            </a:r>
          </a:p>
          <a:p>
            <a:r>
              <a:rPr lang="pt-BR" sz="2000" dirty="0" smtClean="0"/>
              <a:t>Profundezas - Deuteronômio 32:22,  Salmos 63:9, Salmos 86:13, Provérbios 9:18, Isaias 14:15</a:t>
            </a:r>
          </a:p>
          <a:p>
            <a:r>
              <a:rPr lang="pt-BR" sz="2000" dirty="0" smtClean="0"/>
              <a:t>Mais Baixas Partes  - </a:t>
            </a:r>
            <a:r>
              <a:rPr lang="en-US" sz="2000" dirty="0" smtClean="0"/>
              <a:t> </a:t>
            </a:r>
            <a:r>
              <a:rPr lang="pt-BR" sz="2000" dirty="0" smtClean="0"/>
              <a:t>Ezequiel 26:20,  Ezequiel 31:14-18,  Ezequiel.32:24,</a:t>
            </a:r>
            <a:endParaRPr lang="en-US" sz="2000" dirty="0" smtClean="0"/>
          </a:p>
          <a:p>
            <a:r>
              <a:rPr lang="pt-BR" sz="2000" dirty="0" smtClean="0"/>
              <a:t>Abismo - Isaias 14:15</a:t>
            </a:r>
            <a:endParaRPr lang="en-US" sz="2000" dirty="0" smtClean="0"/>
          </a:p>
          <a:p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000" dirty="0" smtClean="0"/>
              <a:t>Versículos  Selecionados</a:t>
            </a:r>
          </a:p>
          <a:p>
            <a:pPr algn="ctr">
              <a:buNone/>
            </a:pPr>
            <a:r>
              <a:rPr lang="pt-BR" sz="2000" dirty="0" smtClean="0"/>
              <a:t>Slide 4:</a:t>
            </a:r>
          </a:p>
          <a:p>
            <a:pPr marL="0" indent="0">
              <a:buNone/>
            </a:pPr>
            <a:r>
              <a:rPr lang="pt-BR" sz="2000" dirty="0" smtClean="0"/>
              <a:t>Quando uma pessoa morre, seja perdida ou salva, seu corpo vai para a sepultura e sua alma vai para “as profundezas da terra”.</a:t>
            </a:r>
            <a:r>
              <a:rPr lang="en-US" sz="2000" dirty="0" smtClean="0"/>
              <a:t>  - </a:t>
            </a:r>
            <a:r>
              <a:rPr lang="pt-BR" sz="2000" dirty="0" smtClean="0"/>
              <a:t>Salmos 16:10, Jó 26:5, Jó 30:23,, etc.</a:t>
            </a:r>
          </a:p>
          <a:p>
            <a:pPr marL="0" indent="0" algn="ctr">
              <a:buNone/>
            </a:pPr>
            <a:r>
              <a:rPr lang="pt-BR" sz="2000" dirty="0" smtClean="0"/>
              <a:t>Slide 5:</a:t>
            </a:r>
          </a:p>
          <a:p>
            <a:pPr marL="0" indent="0">
              <a:buNone/>
            </a:pPr>
            <a:r>
              <a:rPr lang="pt-BR" sz="2000" dirty="0" smtClean="0"/>
              <a:t>A Parábola do homem Rico e Lázaro – Lucas 16:19-31</a:t>
            </a:r>
          </a:p>
          <a:p>
            <a:pPr marL="0" indent="0" algn="ctr">
              <a:buNone/>
            </a:pPr>
            <a:r>
              <a:rPr lang="pt-BR" sz="2000" dirty="0" smtClean="0"/>
              <a:t>Slide 6:</a:t>
            </a:r>
          </a:p>
          <a:p>
            <a:pPr marL="0" indent="0">
              <a:buNone/>
            </a:pPr>
            <a:r>
              <a:rPr lang="pt-BR" sz="2000" dirty="0" smtClean="0"/>
              <a:t>Cristo morreu na cruz em nosso lugar – Romanos 5:5-6, etc.</a:t>
            </a:r>
          </a:p>
          <a:p>
            <a:pPr marL="0" indent="0">
              <a:buNone/>
            </a:pPr>
            <a:r>
              <a:rPr lang="pt-BR" sz="2000" dirty="0" smtClean="0"/>
              <a:t>Foi sepultado por três dias e três noites – Mateus 12:40.</a:t>
            </a:r>
          </a:p>
          <a:p>
            <a:pPr marL="0" indent="0">
              <a:buNone/>
            </a:pPr>
            <a:r>
              <a:rPr lang="pt-BR" sz="2000" dirty="0" smtClean="0"/>
              <a:t>Sua alma foi para </a:t>
            </a:r>
            <a:r>
              <a:rPr lang="pt-BR" sz="2000" dirty="0" smtClean="0"/>
              <a:t>o Hades</a:t>
            </a:r>
            <a:r>
              <a:rPr lang="pt-BR" sz="2000" dirty="0" smtClean="0"/>
              <a:t>, onde Ele pregou para os habitantes ali - 1 Pedro 3:19-22, 1 Pedro 4:5-6.</a:t>
            </a:r>
          </a:p>
          <a:p>
            <a:pPr marL="0" indent="0">
              <a:buNone/>
            </a:pPr>
            <a:r>
              <a:rPr lang="pt-BR" sz="2000" dirty="0" smtClean="0"/>
              <a:t>Lembra que falou para o ladrão: hoje </a:t>
            </a:r>
            <a:r>
              <a:rPr lang="pt-BR" sz="2000" dirty="0" err="1" smtClean="0"/>
              <a:t>estaras</a:t>
            </a:r>
            <a:r>
              <a:rPr lang="pt-BR" sz="2000" dirty="0" smtClean="0"/>
              <a:t> </a:t>
            </a:r>
            <a:r>
              <a:rPr lang="pt-BR" sz="2000" dirty="0" smtClean="0"/>
              <a:t>comigo no Paraíso? – Lucas 23:43</a:t>
            </a:r>
          </a:p>
          <a:p>
            <a:pPr marL="0" indent="0" algn="ctr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8326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000" dirty="0" smtClean="0"/>
              <a:t>Versículos  Selecionados</a:t>
            </a:r>
          </a:p>
          <a:p>
            <a:pPr marL="0" indent="0" algn="ctr">
              <a:buNone/>
            </a:pPr>
            <a:r>
              <a:rPr lang="pt-BR" sz="2000" dirty="0" smtClean="0"/>
              <a:t>Slide 7-8:</a:t>
            </a:r>
          </a:p>
          <a:p>
            <a:pPr marL="0" indent="0">
              <a:buNone/>
            </a:pPr>
            <a:r>
              <a:rPr lang="pt-BR" sz="2000" dirty="0" smtClean="0"/>
              <a:t>Quando Cristo foi para o Pai depois sua ressurreição, Ele levou “cativo </a:t>
            </a:r>
            <a:r>
              <a:rPr lang="pt-BR" sz="2000" dirty="0" smtClean="0"/>
              <a:t>o cativeiro</a:t>
            </a:r>
            <a:r>
              <a:rPr lang="pt-BR" sz="2000" dirty="0" smtClean="0"/>
              <a:t>”.  - Efésios 4:7-10.</a:t>
            </a:r>
            <a:endParaRPr lang="en-US" sz="2000" dirty="0" smtClean="0"/>
          </a:p>
          <a:p>
            <a:pPr marL="0" indent="0" algn="ctr">
              <a:buNone/>
            </a:pPr>
            <a:r>
              <a:rPr lang="pt-BR" sz="2000" dirty="0" smtClean="0"/>
              <a:t>Slide 9:</a:t>
            </a:r>
          </a:p>
          <a:p>
            <a:pPr marL="0" indent="0">
              <a:buNone/>
            </a:pPr>
            <a:r>
              <a:rPr lang="pt-BR" sz="2000" dirty="0" smtClean="0"/>
              <a:t>Quando um homem perdido morre, seu corpo está enterrado, mas a sua alma vai para Inferno. - Lucas 16:19-31</a:t>
            </a:r>
          </a:p>
          <a:p>
            <a:pPr marL="0" indent="0" algn="ctr">
              <a:buNone/>
            </a:pPr>
            <a:r>
              <a:rPr lang="pt-BR" sz="2000" dirty="0" smtClean="0"/>
              <a:t>Slide 10:</a:t>
            </a:r>
          </a:p>
          <a:p>
            <a:pPr marL="0" indent="0">
              <a:buNone/>
            </a:pPr>
            <a:r>
              <a:rPr lang="pt-BR" sz="2000" dirty="0" smtClean="0"/>
              <a:t>Quando um homem salvo morre, seu corpo está enterrado, mas a sua alma vai para o Céu. – Filipenses  1:23,  I Tessalonicenses 4:13-14.</a:t>
            </a:r>
          </a:p>
          <a:p>
            <a:pPr marL="0" indent="0" algn="ctr">
              <a:buNone/>
            </a:pPr>
            <a:r>
              <a:rPr lang="pt-BR" sz="2000" dirty="0" smtClean="0"/>
              <a:t>Slide 11:</a:t>
            </a:r>
          </a:p>
          <a:p>
            <a:pPr marL="0" indent="0">
              <a:buNone/>
            </a:pPr>
            <a:r>
              <a:rPr lang="pt-BR" sz="2000" dirty="0" smtClean="0"/>
              <a:t>Aprendemos que </a:t>
            </a:r>
            <a:r>
              <a:rPr lang="pt-BR" sz="2000" dirty="0" smtClean="0"/>
              <a:t>há um </a:t>
            </a:r>
            <a:r>
              <a:rPr lang="pt-BR" sz="2000" dirty="0" smtClean="0"/>
              <a:t>lugar chamado </a:t>
            </a:r>
            <a:r>
              <a:rPr lang="pt-BR" sz="2000" dirty="0" smtClean="0"/>
              <a:t>Tártaro, </a:t>
            </a:r>
            <a:r>
              <a:rPr lang="pt-BR" sz="2000" dirty="0" smtClean="0"/>
              <a:t>onde certos anjos são presos esperando o seu juízo. - 2 Pedro 2:4, </a:t>
            </a:r>
          </a:p>
          <a:p>
            <a:pPr marL="0" indent="0">
              <a:buNone/>
            </a:pPr>
            <a:r>
              <a:rPr lang="pt-BR" sz="2000" dirty="0" smtClean="0"/>
              <a:t>Creio que é o mesmo lugar do que o Abismo em Apocalipse onde anjos são guardados para um tarefa especial. - Lucas 8:31, Apocalipse 9:1,-2,  Apocalipse 9:11,  Apocalipse 11:7, Apocalipse 17:8, Apocalipse 20:1,  Apocalipse 20:3,.</a:t>
            </a:r>
          </a:p>
          <a:p>
            <a:pPr marL="0" indent="0">
              <a:buNone/>
            </a:pPr>
            <a:r>
              <a:rPr lang="pt-BR" sz="2000" dirty="0" smtClean="0"/>
              <a:t> </a:t>
            </a:r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8326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000" dirty="0" smtClean="0"/>
              <a:t>Versículos  Selecionados</a:t>
            </a:r>
          </a:p>
          <a:p>
            <a:pPr marL="0" indent="0" algn="ctr">
              <a:buNone/>
            </a:pPr>
            <a:r>
              <a:rPr lang="pt-BR" sz="2000" dirty="0" smtClean="0"/>
              <a:t>Slide 12-14:</a:t>
            </a:r>
          </a:p>
          <a:p>
            <a:pPr marL="0" indent="0">
              <a:buNone/>
            </a:pPr>
            <a:r>
              <a:rPr lang="pt-BR" sz="2000" dirty="0" smtClean="0"/>
              <a:t>A morte e o inferno deram os mortos que neles havia. E abriram-se os livros. E os mortos foram julgados pelas coisas que estavam escritas nos livros, e foram julgados cada um segundo as suas obras. Este julgamento era para determinar o grau de sofrimento eterno que cada um iria realizar. Aqueles que não foram achados escrito no livro da vida, foram lançados no lago de fogo. – Apocalipse 20:11-15.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/>
              <a:t>A palavra INFERNO </a:t>
            </a:r>
            <a:r>
              <a:rPr lang="pt-BR" sz="2800" dirty="0" smtClean="0"/>
              <a:t>significa: </a:t>
            </a:r>
            <a:r>
              <a:rPr lang="pt-BR" sz="2800" dirty="0" smtClean="0"/>
              <a:t>um lugar de sofrimento em chamas para os perdidos.  Nosso entendimento acerca do inferno foi progressivo. Queremos ilustrar o que a Bíblia revela, passo por passo. </a:t>
            </a:r>
            <a:r>
              <a:rPr lang="pt-BR" sz="2800" dirty="0" smtClean="0"/>
              <a:t>Esta </a:t>
            </a:r>
            <a:r>
              <a:rPr lang="pt-BR" sz="2800" dirty="0" smtClean="0"/>
              <a:t>apresentação visual é baseada sobre o estudo exaustivo chamado “Inferno”.</a:t>
            </a:r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No </a:t>
            </a:r>
            <a:r>
              <a:rPr lang="pt-BR" sz="2800" dirty="0" smtClean="0"/>
              <a:t>fim, </a:t>
            </a:r>
            <a:r>
              <a:rPr lang="pt-BR" sz="2800" dirty="0" smtClean="0"/>
              <a:t>daremos os versículos principais que foram usados para desenvolver esta apresentação.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981616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AutoNum type="arabicPeriod"/>
            </a:pPr>
            <a:r>
              <a:rPr lang="pt-BR" sz="2800" dirty="0" smtClean="0"/>
              <a:t>Entendimento no Velho Testamento.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530262" y="2852937"/>
            <a:ext cx="4032448" cy="1368152"/>
            <a:chOff x="2530262" y="2852937"/>
            <a:chExt cx="4032448" cy="1368152"/>
          </a:xfrm>
        </p:grpSpPr>
        <p:pic>
          <p:nvPicPr>
            <p:cNvPr id="18" name="Picture 17" descr="imag2es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0262" y="2852937"/>
              <a:ext cx="4032448" cy="1368152"/>
            </a:xfrm>
            <a:prstGeom prst="rect">
              <a:avLst/>
            </a:prstGeom>
          </p:spPr>
        </p:pic>
        <p:pic>
          <p:nvPicPr>
            <p:cNvPr id="17" name="Picture 16" descr="mossy-bat-tombstone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87498" y="2978628"/>
              <a:ext cx="740964" cy="1058520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868414" y="3999582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/>
              <a:t>SEOL</a:t>
            </a:r>
            <a:endParaRPr lang="pt-BR" sz="8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51568" y="430764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“Abismo” (buraco?)</a:t>
            </a:r>
            <a:endParaRPr lang="pt-BR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860032" y="537321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PROFUNDEZAS</a:t>
            </a:r>
          </a:p>
          <a:p>
            <a:pPr algn="ctr"/>
            <a:r>
              <a:rPr lang="pt-BR" sz="2000" b="1" dirty="0" smtClean="0"/>
              <a:t>MAIS BAIXAS PARTES</a:t>
            </a:r>
          </a:p>
          <a:p>
            <a:pPr algn="ctr"/>
            <a:r>
              <a:rPr lang="pt-BR" sz="2000" b="1" dirty="0" smtClean="0"/>
              <a:t>ABISMO</a:t>
            </a:r>
            <a:endParaRPr lang="pt-BR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71600" y="329046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“Sepultura”</a:t>
            </a:r>
          </a:p>
          <a:p>
            <a:pPr algn="ctr"/>
            <a:r>
              <a:rPr lang="pt-BR" sz="2000" b="1" dirty="0" smtClean="0"/>
              <a:t>“Cova”</a:t>
            </a:r>
            <a:endParaRPr lang="pt-BR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56102" y="55892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“Inferno”</a:t>
            </a:r>
            <a:endParaRPr lang="pt-BR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19872" y="3068960"/>
            <a:ext cx="241176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 smtClean="0"/>
              <a:t>Morado dos mortos: – Corpo e Alma –</a:t>
            </a:r>
          </a:p>
          <a:p>
            <a:pPr algn="ctr"/>
            <a:r>
              <a:rPr lang="pt-BR" sz="1900" b="1" dirty="0" smtClean="0"/>
              <a:t>– Perdido e Salvo –</a:t>
            </a:r>
            <a:endParaRPr lang="pt-BR" sz="19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20080" y="1969239"/>
            <a:ext cx="269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Seol é </a:t>
            </a:r>
            <a:r>
              <a:rPr lang="pt-BR" sz="2400" b="1" dirty="0" smtClean="0"/>
              <a:t>traduzido...</a:t>
            </a:r>
            <a:endParaRPr lang="pt-BR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555776" y="5290088"/>
            <a:ext cx="2461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Inferno também é chamado: </a:t>
            </a:r>
            <a:endParaRPr lang="pt-BR" sz="240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21" name="TextBox 20"/>
          <p:cNvSpPr txBox="1"/>
          <p:nvPr/>
        </p:nvSpPr>
        <p:spPr>
          <a:xfrm>
            <a:off x="5796136" y="1772816"/>
            <a:ext cx="2965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Sepultura também é </a:t>
            </a:r>
            <a:r>
              <a:rPr lang="pt-BR" sz="2400" b="1" dirty="0" smtClean="0"/>
              <a:t>chamada: </a:t>
            </a:r>
            <a:endParaRPr lang="pt-BR" sz="2400" b="1" dirty="0" smtClean="0"/>
          </a:p>
          <a:p>
            <a:endParaRPr lang="pt-BR" sz="2400" b="1" dirty="0" smtClean="0"/>
          </a:p>
          <a:p>
            <a:endParaRPr lang="pt-BR" sz="2400" b="1" dirty="0" smtClean="0"/>
          </a:p>
          <a:p>
            <a:r>
              <a:rPr lang="pt-BR" sz="2000" b="1" dirty="0" smtClean="0"/>
              <a:t>                     “Morte”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33" grpId="0"/>
      <p:bldP spid="35" grpId="0"/>
      <p:bldP spid="36" grpId="0"/>
      <p:bldP spid="38" grpId="0"/>
      <p:bldP spid="38" grpId="1"/>
      <p:bldP spid="39" grpId="0"/>
      <p:bldP spid="41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981616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30262" y="2852937"/>
            <a:ext cx="4032448" cy="1368152"/>
            <a:chOff x="2530262" y="2852937"/>
            <a:chExt cx="4032448" cy="1368152"/>
          </a:xfrm>
        </p:grpSpPr>
        <p:pic>
          <p:nvPicPr>
            <p:cNvPr id="23" name="Picture 22" descr="imag2es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0262" y="2852937"/>
              <a:ext cx="4032448" cy="1368152"/>
            </a:xfrm>
            <a:prstGeom prst="rect">
              <a:avLst/>
            </a:prstGeom>
          </p:spPr>
        </p:pic>
        <p:pic>
          <p:nvPicPr>
            <p:cNvPr id="31" name="Picture 30" descr="mossy-bat-tombstone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87498" y="2978628"/>
              <a:ext cx="740964" cy="10585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AutoNum type="arabicPeriod"/>
            </a:pPr>
            <a:r>
              <a:rPr lang="pt-BR" sz="2800" dirty="0" smtClean="0"/>
              <a:t>Entendimento do Velho Testamento. </a:t>
            </a:r>
          </a:p>
        </p:txBody>
      </p:sp>
      <p:pic>
        <p:nvPicPr>
          <p:cNvPr id="18" name="Picture 17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799307">
            <a:off x="4610061" y="2811600"/>
            <a:ext cx="524893" cy="1471662"/>
          </a:xfrm>
          <a:prstGeom prst="rect">
            <a:avLst/>
          </a:prstGeom>
        </p:spPr>
      </p:pic>
      <p:pic>
        <p:nvPicPr>
          <p:cNvPr id="29" name="Picture 28" descr="8iG6kyK5T.pn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>
            <a:off x="3918446" y="5147176"/>
            <a:ext cx="524893" cy="147166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868414" y="3999582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/>
              <a:t>SEOL</a:t>
            </a:r>
            <a:endParaRPr lang="pt-BR" sz="8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6054" y="1785010"/>
            <a:ext cx="37398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Quando uma pessoa morre, seja perdida ou salva...</a:t>
            </a:r>
            <a:endParaRPr lang="pt-BR" sz="23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1504" y="3053462"/>
            <a:ext cx="25302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...seu corpo vai para a sepultura e...</a:t>
            </a:r>
            <a:endParaRPr lang="pt-BR" sz="23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61536" y="5354414"/>
            <a:ext cx="31683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/>
              <a:t>...sua alma vai para “as profundezas da terra”.</a:t>
            </a:r>
            <a:endParaRPr lang="pt-BR" sz="230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4</a:t>
            </a:fld>
            <a:endParaRPr lang="pt-BR" dirty="0"/>
          </a:p>
        </p:txBody>
      </p:sp>
      <p:grpSp>
        <p:nvGrpSpPr>
          <p:cNvPr id="36" name="Group 35"/>
          <p:cNvGrpSpPr/>
          <p:nvPr/>
        </p:nvGrpSpPr>
        <p:grpSpPr>
          <a:xfrm>
            <a:off x="3954924" y="1402760"/>
            <a:ext cx="1224136" cy="1485250"/>
            <a:chOff x="3923928" y="1402760"/>
            <a:chExt cx="1224136" cy="1485250"/>
          </a:xfrm>
        </p:grpSpPr>
        <p:pic>
          <p:nvPicPr>
            <p:cNvPr id="25" name="Picture 24" descr="8iG6kyK5T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23928" y="1402760"/>
              <a:ext cx="524893" cy="1471662"/>
            </a:xfrm>
            <a:prstGeom prst="rect">
              <a:avLst/>
            </a:prstGeom>
          </p:spPr>
        </p:pic>
        <p:pic>
          <p:nvPicPr>
            <p:cNvPr id="33" name="Picture 32" descr="8iG6kyK51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44008" y="1412776"/>
              <a:ext cx="504056" cy="1475234"/>
            </a:xfrm>
            <a:prstGeom prst="rect">
              <a:avLst/>
            </a:prstGeom>
          </p:spPr>
        </p:pic>
      </p:grpSp>
      <p:pic>
        <p:nvPicPr>
          <p:cNvPr id="34" name="Picture 33" descr="8iG6kyK51T.png"/>
          <p:cNvPicPr>
            <a:picLocks noChangeAspect="1"/>
          </p:cNvPicPr>
          <p:nvPr/>
        </p:nvPicPr>
        <p:blipFill>
          <a:blip r:embed="rId5" cstate="print">
            <a:lum contrast="-60000"/>
          </a:blip>
          <a:stretch>
            <a:fillRect/>
          </a:stretch>
        </p:blipFill>
        <p:spPr>
          <a:xfrm>
            <a:off x="4638526" y="5147176"/>
            <a:ext cx="504056" cy="1475234"/>
          </a:xfrm>
          <a:prstGeom prst="rect">
            <a:avLst/>
          </a:prstGeom>
        </p:spPr>
      </p:pic>
      <p:pic>
        <p:nvPicPr>
          <p:cNvPr id="35" name="Picture 34" descr="8iG6kyK51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4502599" y="2807797"/>
            <a:ext cx="504056" cy="1475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1043608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1" name="Group 30"/>
          <p:cNvGrpSpPr/>
          <p:nvPr/>
        </p:nvGrpSpPr>
        <p:grpSpPr>
          <a:xfrm>
            <a:off x="2530262" y="2852937"/>
            <a:ext cx="4032448" cy="1368152"/>
            <a:chOff x="2530262" y="2852937"/>
            <a:chExt cx="4032448" cy="1368152"/>
          </a:xfrm>
        </p:grpSpPr>
        <p:pic>
          <p:nvPicPr>
            <p:cNvPr id="33" name="Picture 32" descr="imag2es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0262" y="2852937"/>
              <a:ext cx="4032448" cy="1368152"/>
            </a:xfrm>
            <a:prstGeom prst="rect">
              <a:avLst/>
            </a:prstGeom>
          </p:spPr>
        </p:pic>
        <p:pic>
          <p:nvPicPr>
            <p:cNvPr id="34" name="Picture 33" descr="mossy-bat-tombstone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87498" y="2978628"/>
              <a:ext cx="740964" cy="10585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2.  Ensinamento de Jesus Cristo. </a:t>
            </a:r>
          </a:p>
        </p:txBody>
      </p:sp>
      <p:pic>
        <p:nvPicPr>
          <p:cNvPr id="17" name="Picture 16" descr="mossy-bat-tombston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498" y="2978628"/>
            <a:ext cx="740964" cy="105852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868414" y="42289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HADES</a:t>
            </a:r>
            <a:endParaRPr lang="pt-BR" sz="6000" b="1" dirty="0"/>
          </a:p>
        </p:txBody>
      </p:sp>
      <p:sp>
        <p:nvSpPr>
          <p:cNvPr id="26" name="Rectangle 25"/>
          <p:cNvSpPr/>
          <p:nvPr/>
        </p:nvSpPr>
        <p:spPr>
          <a:xfrm>
            <a:off x="1932270" y="5147176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9" name="Rectangle 38"/>
          <p:cNvSpPr/>
          <p:nvPr/>
        </p:nvSpPr>
        <p:spPr>
          <a:xfrm>
            <a:off x="4953020" y="5147176"/>
            <a:ext cx="2232248" cy="1512168"/>
          </a:xfrm>
          <a:prstGeom prst="rect">
            <a:avLst/>
          </a:prstGeom>
          <a:gradFill>
            <a:gsLst>
              <a:gs pos="73000">
                <a:schemeClr val="accent1">
                  <a:lumMod val="75000"/>
                </a:schemeClr>
              </a:gs>
              <a:gs pos="45000">
                <a:schemeClr val="accent1">
                  <a:lumMod val="75000"/>
                  <a:alpha val="92000"/>
                </a:schemeClr>
              </a:gs>
              <a:gs pos="70000">
                <a:schemeClr val="accent1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TextBox 39"/>
          <p:cNvSpPr txBox="1"/>
          <p:nvPr/>
        </p:nvSpPr>
        <p:spPr>
          <a:xfrm>
            <a:off x="236022" y="148478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 parábola do homem rico e o mendigo Lázaro nos ensina:</a:t>
            </a:r>
            <a:endParaRPr lang="pt-BR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36096" y="1556792"/>
            <a:ext cx="3379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Que o mendigo morreu,</a:t>
            </a:r>
            <a:endParaRPr lang="pt-BR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35074" y="2904912"/>
            <a:ext cx="2587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Que o rico morreu,</a:t>
            </a:r>
          </a:p>
          <a:p>
            <a:r>
              <a:rPr lang="pt-BR" sz="2400" b="1" dirty="0" smtClean="0"/>
              <a:t>foi sepultado,...  </a:t>
            </a:r>
            <a:endParaRPr lang="pt-BR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568" y="5489080"/>
            <a:ext cx="196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Inferno</a:t>
            </a:r>
          </a:p>
          <a:p>
            <a:pPr algn="ctr"/>
            <a:r>
              <a:rPr lang="pt-BR" sz="2200" b="1" dirty="0" smtClean="0"/>
              <a:t>“atormentado”</a:t>
            </a:r>
            <a:endParaRPr lang="pt-BR" sz="2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066766" y="5445224"/>
            <a:ext cx="2155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Seio de Abraão </a:t>
            </a:r>
          </a:p>
          <a:p>
            <a:pPr algn="ctr"/>
            <a:r>
              <a:rPr lang="pt-BR" sz="2200" b="1" dirty="0" smtClean="0"/>
              <a:t>“Consolado”</a:t>
            </a:r>
            <a:endParaRPr lang="pt-BR" sz="2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191928" y="5018658"/>
            <a:ext cx="732508" cy="1801148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pt-BR" sz="1500" b="1" dirty="0" smtClean="0"/>
              <a:t>GRANDE ABISMO</a:t>
            </a:r>
            <a:endParaRPr lang="pt-BR" sz="15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557228" y="426881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 foi levado ao seio de Abraão.</a:t>
            </a:r>
            <a:endParaRPr lang="pt-BR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32470" y="4357191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...e no inferno estava em tormentos.  </a:t>
            </a:r>
            <a:endParaRPr lang="pt-BR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70374" y="4685074"/>
            <a:ext cx="2880320" cy="40011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HÁ UM GRANDE ABISMO</a:t>
            </a:r>
            <a:endParaRPr lang="pt-BR" sz="2000" b="1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36" name="Picture 35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33944" y="1402760"/>
            <a:ext cx="524893" cy="1471662"/>
          </a:xfrm>
          <a:prstGeom prst="rect">
            <a:avLst/>
          </a:prstGeom>
        </p:spPr>
      </p:pic>
      <p:pic>
        <p:nvPicPr>
          <p:cNvPr id="37" name="Picture 36" descr="8iG6kyK51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54024" y="1412776"/>
            <a:ext cx="504056" cy="1475234"/>
          </a:xfrm>
          <a:prstGeom prst="rect">
            <a:avLst/>
          </a:prstGeom>
        </p:spPr>
      </p:pic>
      <p:pic>
        <p:nvPicPr>
          <p:cNvPr id="38" name="Picture 37" descr="8iG6kyK51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4481525" y="2799395"/>
            <a:ext cx="504056" cy="1475234"/>
          </a:xfrm>
          <a:prstGeom prst="rect">
            <a:avLst/>
          </a:prstGeom>
        </p:spPr>
      </p:pic>
      <p:pic>
        <p:nvPicPr>
          <p:cNvPr id="52" name="Picture 51" descr="8iG6kyK5T.pn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>
            <a:off x="2915816" y="5304203"/>
            <a:ext cx="432047" cy="1211346"/>
          </a:xfrm>
          <a:prstGeom prst="rect">
            <a:avLst/>
          </a:prstGeom>
        </p:spPr>
      </p:pic>
      <p:pic>
        <p:nvPicPr>
          <p:cNvPr id="53" name="Picture 52" descr="8iG6kyK51T.png"/>
          <p:cNvPicPr>
            <a:picLocks noChangeAspect="1"/>
          </p:cNvPicPr>
          <p:nvPr/>
        </p:nvPicPr>
        <p:blipFill>
          <a:blip r:embed="rId6" cstate="print">
            <a:lum bright="30000" contrast="-60000"/>
          </a:blip>
          <a:stretch>
            <a:fillRect/>
          </a:stretch>
        </p:blipFill>
        <p:spPr>
          <a:xfrm>
            <a:off x="5868144" y="5245361"/>
            <a:ext cx="432048" cy="127998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283968" y="3115454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?</a:t>
            </a:r>
            <a:endParaRPr lang="pt-BR" sz="4400" b="1" dirty="0">
              <a:solidFill>
                <a:schemeClr val="bg1"/>
              </a:solidFill>
            </a:endParaRPr>
          </a:p>
        </p:txBody>
      </p:sp>
      <p:pic>
        <p:nvPicPr>
          <p:cNvPr id="18" name="Picture 17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799307">
            <a:off x="4657117" y="2721428"/>
            <a:ext cx="524893" cy="1471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26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9" grpId="0"/>
      <p:bldP spid="50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1043608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3. A morte e ressurreição de Cristo.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8414" y="42289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HADES</a:t>
            </a:r>
            <a:endParaRPr lang="pt-BR" sz="6000" b="1" dirty="0"/>
          </a:p>
        </p:txBody>
      </p:sp>
      <p:sp>
        <p:nvSpPr>
          <p:cNvPr id="26" name="Rectangle 25"/>
          <p:cNvSpPr/>
          <p:nvPr/>
        </p:nvSpPr>
        <p:spPr>
          <a:xfrm>
            <a:off x="1907704" y="5157192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9" name="Rectangle 38"/>
          <p:cNvSpPr/>
          <p:nvPr/>
        </p:nvSpPr>
        <p:spPr>
          <a:xfrm>
            <a:off x="4999514" y="5147176"/>
            <a:ext cx="2232248" cy="1512168"/>
          </a:xfrm>
          <a:prstGeom prst="rect">
            <a:avLst/>
          </a:prstGeom>
          <a:gradFill>
            <a:gsLst>
              <a:gs pos="73000">
                <a:schemeClr val="accent1">
                  <a:lumMod val="75000"/>
                </a:schemeClr>
              </a:gs>
              <a:gs pos="45000">
                <a:schemeClr val="accent1">
                  <a:lumMod val="75000"/>
                  <a:alpha val="92000"/>
                </a:schemeClr>
              </a:gs>
              <a:gs pos="70000">
                <a:schemeClr val="accent1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1" name="Picture 40" descr="CRO2-00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1268760"/>
            <a:ext cx="1175856" cy="2072816"/>
          </a:xfrm>
          <a:prstGeom prst="rect">
            <a:avLst/>
          </a:prstGeom>
        </p:spPr>
      </p:pic>
      <p:pic>
        <p:nvPicPr>
          <p:cNvPr id="43" name="Picture 42" descr="image3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852936"/>
            <a:ext cx="1674887" cy="1254549"/>
          </a:xfrm>
          <a:prstGeom prst="rect">
            <a:avLst/>
          </a:prstGeom>
        </p:spPr>
      </p:pic>
      <p:pic>
        <p:nvPicPr>
          <p:cNvPr id="47" name="Picture 46" descr="Untitle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263290" y="5301208"/>
            <a:ext cx="626781" cy="1286962"/>
          </a:xfrm>
          <a:prstGeom prst="rect">
            <a:avLst/>
          </a:prstGeom>
        </p:spPr>
      </p:pic>
      <p:pic>
        <p:nvPicPr>
          <p:cNvPr id="48" name="Picture 47" descr="8iG6kyK512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797314" y="1628800"/>
            <a:ext cx="432048" cy="1211350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>
            <a:off x="5364088" y="2852936"/>
            <a:ext cx="1656184" cy="1244917"/>
            <a:chOff x="5364088" y="2861736"/>
            <a:chExt cx="1656184" cy="1244917"/>
          </a:xfrm>
        </p:grpSpPr>
        <p:pic>
          <p:nvPicPr>
            <p:cNvPr id="44" name="Picture 43" descr="Mvc-033s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64088" y="2861736"/>
              <a:ext cx="1656184" cy="1244917"/>
            </a:xfrm>
            <a:prstGeom prst="rect">
              <a:avLst/>
            </a:prstGeom>
          </p:spPr>
        </p:pic>
        <p:pic>
          <p:nvPicPr>
            <p:cNvPr id="49" name="Picture 48" descr="8iG6kyK512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400000" flipH="1">
              <a:off x="5936055" y="2811924"/>
              <a:ext cx="432048" cy="1211350"/>
            </a:xfrm>
            <a:prstGeom prst="rect">
              <a:avLst/>
            </a:prstGeom>
          </p:spPr>
        </p:pic>
      </p:grpSp>
      <p:sp>
        <p:nvSpPr>
          <p:cNvPr id="51" name="TextBox 50"/>
          <p:cNvSpPr txBox="1"/>
          <p:nvPr/>
        </p:nvSpPr>
        <p:spPr>
          <a:xfrm>
            <a:off x="3707904" y="1698739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Cristo morreu na cruz em nosso lugar.</a:t>
            </a:r>
            <a:endParaRPr lang="pt-BR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764158" y="4164578"/>
            <a:ext cx="305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Sua alma foi </a:t>
            </a:r>
            <a:r>
              <a:rPr lang="pt-BR" sz="2000" b="1" dirty="0" smtClean="0"/>
              <a:t>para o </a:t>
            </a:r>
            <a:r>
              <a:rPr lang="pt-BR" sz="2000" b="1" dirty="0" smtClean="0"/>
              <a:t>Hades, onde Ele pregou para os habitantes ali.</a:t>
            </a:r>
            <a:endParaRPr lang="pt-BR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3568" y="531860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Inferno</a:t>
            </a:r>
          </a:p>
          <a:p>
            <a:pPr algn="ctr"/>
            <a:r>
              <a:rPr lang="pt-BR" sz="2000" b="1" dirty="0" smtClean="0"/>
              <a:t>“atormentado”</a:t>
            </a:r>
            <a:endParaRPr lang="pt-BR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066766" y="5305742"/>
            <a:ext cx="2155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Seio de Abraão </a:t>
            </a:r>
          </a:p>
          <a:p>
            <a:pPr algn="ctr"/>
            <a:r>
              <a:rPr lang="pt-BR" sz="2000" b="1" dirty="0" smtClean="0"/>
              <a:t>“Consolado”</a:t>
            </a:r>
          </a:p>
          <a:p>
            <a:pPr algn="ctr"/>
            <a:r>
              <a:rPr lang="pt-BR" sz="2000" b="1" dirty="0" smtClean="0"/>
              <a:t>Paraíso</a:t>
            </a:r>
            <a:endParaRPr lang="pt-BR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90102" y="34700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Lembra que falou para o ladrão: “hoje </a:t>
            </a:r>
            <a:r>
              <a:rPr lang="pt-BR" sz="2000" b="1" dirty="0" smtClean="0"/>
              <a:t>estarás </a:t>
            </a:r>
            <a:r>
              <a:rPr lang="pt-BR" sz="2000" b="1" dirty="0" smtClean="0"/>
              <a:t>comigo no Paraíso”?</a:t>
            </a:r>
            <a:endParaRPr lang="pt-BR" sz="2000" b="1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995936" y="4149080"/>
            <a:ext cx="3672408" cy="1944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026932" y="232430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Foi sepultado por três dias e três noites.</a:t>
            </a:r>
            <a:endParaRPr lang="pt-BR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222924" y="5018658"/>
            <a:ext cx="732508" cy="1801148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pt-BR" sz="1500" b="1" dirty="0" smtClean="0"/>
              <a:t>GRANDE ABISMO</a:t>
            </a:r>
            <a:endParaRPr lang="pt-BR" sz="1500" b="1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31" name="Picture 30" descr="8iG6kyK5T.png"/>
          <p:cNvPicPr>
            <a:picLocks noChangeAspect="1"/>
          </p:cNvPicPr>
          <p:nvPr/>
        </p:nvPicPr>
        <p:blipFill>
          <a:blip r:embed="rId7" cstate="print">
            <a:lum contrast="-60000"/>
          </a:blip>
          <a:stretch>
            <a:fillRect/>
          </a:stretch>
        </p:blipFill>
        <p:spPr>
          <a:xfrm>
            <a:off x="2915816" y="5229200"/>
            <a:ext cx="432047" cy="1211346"/>
          </a:xfrm>
          <a:prstGeom prst="rect">
            <a:avLst/>
          </a:prstGeom>
        </p:spPr>
      </p:pic>
      <p:pic>
        <p:nvPicPr>
          <p:cNvPr id="33" name="Picture 32" descr="8iG6kyK51T.png"/>
          <p:cNvPicPr>
            <a:picLocks noChangeAspect="1"/>
          </p:cNvPicPr>
          <p:nvPr/>
        </p:nvPicPr>
        <p:blipFill>
          <a:blip r:embed="rId8" cstate="print">
            <a:lum bright="30000" contrast="-60000"/>
          </a:blip>
          <a:stretch>
            <a:fillRect/>
          </a:stretch>
        </p:blipFill>
        <p:spPr>
          <a:xfrm>
            <a:off x="6156176" y="5245361"/>
            <a:ext cx="432048" cy="1279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26" grpId="0" animBg="1"/>
      <p:bldP spid="39" grpId="0" animBg="1"/>
      <p:bldP spid="51" grpId="0" build="allAtOnce"/>
      <p:bldP spid="52" grpId="0"/>
      <p:bldP spid="53" grpId="0"/>
      <p:bldP spid="55" grpId="0"/>
      <p:bldP spid="58" grpId="0" build="allAtOnce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hymns-about-hea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4758" y="1484784"/>
            <a:ext cx="2309242" cy="1385545"/>
          </a:xfrm>
          <a:prstGeom prst="rect">
            <a:avLst/>
          </a:prstGeom>
        </p:spPr>
      </p:pic>
      <p:sp>
        <p:nvSpPr>
          <p:cNvPr id="30" name="Trapezoid 29"/>
          <p:cNvSpPr/>
          <p:nvPr/>
        </p:nvSpPr>
        <p:spPr>
          <a:xfrm>
            <a:off x="1043608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3. A morte e ressurreição de Cristo.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8414" y="42289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HADES</a:t>
            </a:r>
            <a:endParaRPr lang="pt-BR" sz="6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79712" y="55892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“Inferno”</a:t>
            </a:r>
            <a:endParaRPr lang="pt-BR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1907704" y="5157192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9" name="Rectangle 38"/>
          <p:cNvSpPr/>
          <p:nvPr/>
        </p:nvSpPr>
        <p:spPr>
          <a:xfrm>
            <a:off x="4999514" y="5147176"/>
            <a:ext cx="2232248" cy="1512168"/>
          </a:xfrm>
          <a:prstGeom prst="rect">
            <a:avLst/>
          </a:prstGeom>
          <a:gradFill>
            <a:gsLst>
              <a:gs pos="73000">
                <a:schemeClr val="accent1">
                  <a:lumMod val="75000"/>
                </a:schemeClr>
              </a:gs>
              <a:gs pos="45000">
                <a:schemeClr val="accent1">
                  <a:lumMod val="75000"/>
                  <a:alpha val="92000"/>
                </a:schemeClr>
              </a:gs>
              <a:gs pos="70000">
                <a:schemeClr val="accent1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1" name="Picture 40" descr="CRO2-00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1268760"/>
            <a:ext cx="1175856" cy="2072816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24" idx="7"/>
          </p:cNvCxnSpPr>
          <p:nvPr/>
        </p:nvCxnSpPr>
        <p:spPr>
          <a:xfrm flipV="1">
            <a:off x="6929841" y="2281406"/>
            <a:ext cx="1057531" cy="30357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40652" y="342900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Quando Cristo foi para o Pai depois sua ressurreição, Ele levou “cativo </a:t>
            </a:r>
            <a:r>
              <a:rPr lang="pt-BR" sz="2400" b="1" dirty="0" smtClean="0"/>
              <a:t>o cativeiro</a:t>
            </a:r>
            <a:r>
              <a:rPr lang="pt-BR" sz="2400" b="1" dirty="0" smtClean="0"/>
              <a:t>”. </a:t>
            </a:r>
            <a:endParaRPr lang="pt-BR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22924" y="5018658"/>
            <a:ext cx="732508" cy="1801148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pt-BR" sz="1500" b="1" dirty="0" smtClean="0"/>
              <a:t>GRANDE ABISMO</a:t>
            </a:r>
            <a:endParaRPr lang="pt-BR" sz="1500" b="1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21" name="Picture 20" descr="8iG6kyK5T.pn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>
            <a:off x="2843808" y="5301208"/>
            <a:ext cx="432047" cy="1211346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4963036" y="5085184"/>
            <a:ext cx="2304256" cy="1584176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7" name="Picture 46" descr="Untitled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263292" y="5198204"/>
            <a:ext cx="893156" cy="1440160"/>
          </a:xfrm>
          <a:prstGeom prst="rect">
            <a:avLst/>
          </a:prstGeom>
        </p:spPr>
      </p:pic>
      <p:pic>
        <p:nvPicPr>
          <p:cNvPr id="23" name="Picture 22" descr="8iG6kyK51T.png"/>
          <p:cNvPicPr>
            <a:picLocks noChangeAspect="1"/>
          </p:cNvPicPr>
          <p:nvPr/>
        </p:nvPicPr>
        <p:blipFill>
          <a:blip r:embed="rId6" cstate="print">
            <a:lum bright="30000" contrast="-60000"/>
          </a:blip>
          <a:stretch>
            <a:fillRect/>
          </a:stretch>
        </p:blipFill>
        <p:spPr>
          <a:xfrm>
            <a:off x="6300192" y="5229200"/>
            <a:ext cx="432048" cy="1279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hymns-about-hea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4758" y="1484784"/>
            <a:ext cx="2309242" cy="1385545"/>
          </a:xfrm>
          <a:prstGeom prst="rect">
            <a:avLst/>
          </a:prstGeom>
        </p:spPr>
      </p:pic>
      <p:sp>
        <p:nvSpPr>
          <p:cNvPr id="30" name="Trapezoid 29"/>
          <p:cNvSpPr/>
          <p:nvPr/>
        </p:nvSpPr>
        <p:spPr>
          <a:xfrm>
            <a:off x="1043608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DO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3. A morte e ressurreição de Cristo.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8414" y="42289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HADES</a:t>
            </a:r>
            <a:endParaRPr lang="pt-BR" sz="6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79712" y="55892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“Inferno”</a:t>
            </a:r>
            <a:endParaRPr lang="pt-BR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1907704" y="5157192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1" name="Picture 40" descr="CRO2-00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1268760"/>
            <a:ext cx="1175856" cy="207281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640652" y="342900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Quando Cristo foi para o Pai depois sua ressurreição, Ele levou “cativo cativeiro”. </a:t>
            </a:r>
            <a:endParaRPr lang="pt-BR" sz="2400" b="1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21" name="Picture 20" descr="8iG6kyK5T.pn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>
            <a:off x="2843808" y="5301208"/>
            <a:ext cx="432047" cy="1211346"/>
          </a:xfrm>
          <a:prstGeom prst="rect">
            <a:avLst/>
          </a:prstGeom>
        </p:spPr>
      </p:pic>
      <p:pic>
        <p:nvPicPr>
          <p:cNvPr id="23" name="Picture 22" descr="8iG6kyK51T.png"/>
          <p:cNvPicPr>
            <a:picLocks noChangeAspect="1"/>
          </p:cNvPicPr>
          <p:nvPr/>
        </p:nvPicPr>
        <p:blipFill>
          <a:blip r:embed="rId5" cstate="print">
            <a:lum bright="30000" contrast="-60000"/>
          </a:blip>
          <a:stretch>
            <a:fillRect/>
          </a:stretch>
        </p:blipFill>
        <p:spPr>
          <a:xfrm>
            <a:off x="7596336" y="1570259"/>
            <a:ext cx="360040" cy="1066653"/>
          </a:xfrm>
          <a:prstGeom prst="rect">
            <a:avLst/>
          </a:prstGeom>
        </p:spPr>
      </p:pic>
      <p:pic>
        <p:nvPicPr>
          <p:cNvPr id="19" name="Picture 18" descr="8iG6kyK512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8172400" y="1556792"/>
            <a:ext cx="308194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1043608" y="2868978"/>
            <a:ext cx="7200800" cy="3816424"/>
          </a:xfrm>
          <a:prstGeom prst="trapezoid">
            <a:avLst/>
          </a:prstGeom>
          <a:gradFill>
            <a:gsLst>
              <a:gs pos="0">
                <a:srgbClr val="FFF200">
                  <a:alpha val="4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30262" y="2852937"/>
            <a:ext cx="4032448" cy="1368152"/>
            <a:chOff x="2530262" y="2852937"/>
            <a:chExt cx="4032448" cy="1368152"/>
          </a:xfrm>
        </p:grpSpPr>
        <p:pic>
          <p:nvPicPr>
            <p:cNvPr id="20" name="Picture 19" descr="imag2es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0262" y="2852937"/>
              <a:ext cx="4032448" cy="1368152"/>
            </a:xfrm>
            <a:prstGeom prst="rect">
              <a:avLst/>
            </a:prstGeom>
          </p:spPr>
        </p:pic>
        <p:pic>
          <p:nvPicPr>
            <p:cNvPr id="21" name="Picture 20" descr="mossy-bat-tombstone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87498" y="2978628"/>
              <a:ext cx="740964" cy="10585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O ENSINAMENTO INFERNO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0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4.  O que sabemos hoje.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8414" y="42289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HADES</a:t>
            </a:r>
            <a:endParaRPr lang="pt-BR" sz="6000" b="1" dirty="0"/>
          </a:p>
        </p:txBody>
      </p:sp>
      <p:sp>
        <p:nvSpPr>
          <p:cNvPr id="26" name="Rectangle 25"/>
          <p:cNvSpPr/>
          <p:nvPr/>
        </p:nvSpPr>
        <p:spPr>
          <a:xfrm>
            <a:off x="1907704" y="5157192"/>
            <a:ext cx="2232248" cy="1512168"/>
          </a:xfrm>
          <a:prstGeom prst="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2" name="Picture 41" descr="mossy-bat-tombston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978628"/>
            <a:ext cx="740964" cy="1058520"/>
          </a:xfrm>
          <a:prstGeom prst="rect">
            <a:avLst/>
          </a:prstGeom>
        </p:spPr>
      </p:pic>
      <p:pic>
        <p:nvPicPr>
          <p:cNvPr id="43" name="Picture 42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799307">
            <a:off x="4794703" y="2932918"/>
            <a:ext cx="524893" cy="1471662"/>
          </a:xfrm>
          <a:prstGeom prst="rect">
            <a:avLst/>
          </a:prstGeom>
        </p:spPr>
      </p:pic>
      <p:pic>
        <p:nvPicPr>
          <p:cNvPr id="51" name="Picture 50" descr="8iG6kyK5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6490" y="1388894"/>
            <a:ext cx="524893" cy="1471662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72078" y="1589891"/>
            <a:ext cx="3379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Quando um homem perdido morre,...</a:t>
            </a:r>
            <a:endParaRPr lang="pt-BR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11982" y="3004330"/>
            <a:ext cx="3379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</a:t>
            </a:r>
            <a:r>
              <a:rPr lang="pt-BR" sz="2400" b="1" dirty="0" smtClean="0"/>
              <a:t>eu corpo está enterrado,...</a:t>
            </a:r>
            <a:endParaRPr lang="pt-BR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95536" y="4614227"/>
            <a:ext cx="3379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m</a:t>
            </a:r>
            <a:r>
              <a:rPr lang="pt-BR" sz="2400" b="1" dirty="0" smtClean="0"/>
              <a:t>as a sua alma vai para Inferno.</a:t>
            </a:r>
            <a:endParaRPr lang="pt-BR" sz="2400" b="1" dirty="0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B215-7DB2-4DAA-9675-8EE31E5C7768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22" name="Picture 21" descr="8iG6kyK5T.png"/>
          <p:cNvPicPr>
            <a:picLocks noChangeAspect="1"/>
          </p:cNvPicPr>
          <p:nvPr/>
        </p:nvPicPr>
        <p:blipFill>
          <a:blip r:embed="rId4" cstate="print">
            <a:lum contrast="-60000"/>
          </a:blip>
          <a:stretch>
            <a:fillRect/>
          </a:stretch>
        </p:blipFill>
        <p:spPr>
          <a:xfrm>
            <a:off x="2797287" y="5313997"/>
            <a:ext cx="432046" cy="1211347"/>
          </a:xfrm>
          <a:prstGeom prst="rect">
            <a:avLst/>
          </a:prstGeom>
        </p:spPr>
      </p:pic>
      <p:pic>
        <p:nvPicPr>
          <p:cNvPr id="24" name="Picture 23" descr="8iG6kyK51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54024" y="1356266"/>
            <a:ext cx="504056" cy="1475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26" grpId="0" animBg="1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9613</TotalTime>
  <Words>1189</Words>
  <Application>Microsoft Office PowerPoint</Application>
  <PresentationFormat>On-screen Show (4:3)</PresentationFormat>
  <Paragraphs>179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 ENSINAMENTO DO INFERNO</vt:lpstr>
      <vt:lpstr>O ENSINAMENTO DO INFERNO</vt:lpstr>
      <vt:lpstr>O ENSINAMENTO DO INFERNO</vt:lpstr>
      <vt:lpstr>O ENSINAMENTO DO INFERNO</vt:lpstr>
      <vt:lpstr>O ENSINAMENTO DO INFERNO</vt:lpstr>
      <vt:lpstr>O ENSINAMENTO INFERNO</vt:lpstr>
      <vt:lpstr>O ENSINAMENTO DO INFERNO</vt:lpstr>
      <vt:lpstr>O ENSINAMENTO DO INFERNO</vt:lpstr>
      <vt:lpstr>O ENSINAMENTO INFERNO</vt:lpstr>
      <vt:lpstr>O ENSINAMENTO INFERNO</vt:lpstr>
      <vt:lpstr>O ENSINAMENTO DO INFERNO</vt:lpstr>
      <vt:lpstr>O ENSINAMENTO DO INFERNO</vt:lpstr>
      <vt:lpstr>O ENSINAMENTO DO INFERNO</vt:lpstr>
      <vt:lpstr>O ENSINAMENTO DO INFERNO</vt:lpstr>
      <vt:lpstr>O ENSINAMENTO DO INFERNO</vt:lpstr>
      <vt:lpstr>O ENSINAMENTO DO INFERNO</vt:lpstr>
      <vt:lpstr>O ENSINAMENTO DO INFERNO</vt:lpstr>
      <vt:lpstr>O ENSINAMENTO DO INFERNO</vt:lpstr>
      <vt:lpstr>O ENSINAMENTO DO INFERNO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TRÊS FASES DO INFERNO</dc:title>
  <dc:creator>Owner</dc:creator>
  <cp:lastModifiedBy>Owner</cp:lastModifiedBy>
  <cp:revision>8</cp:revision>
  <dcterms:created xsi:type="dcterms:W3CDTF">2015-08-23T20:46:56Z</dcterms:created>
  <dcterms:modified xsi:type="dcterms:W3CDTF">2015-09-07T01:24:19Z</dcterms:modified>
</cp:coreProperties>
</file>